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71" r:id="rId4"/>
    <p:sldId id="258" r:id="rId5"/>
    <p:sldId id="261" r:id="rId6"/>
    <p:sldId id="262" r:id="rId7"/>
    <p:sldId id="263" r:id="rId8"/>
    <p:sldId id="273" r:id="rId9"/>
    <p:sldId id="270" r:id="rId10"/>
    <p:sldId id="265" r:id="rId11"/>
    <p:sldId id="266" r:id="rId12"/>
    <p:sldId id="267" r:id="rId13"/>
    <p:sldId id="272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260" autoAdjust="0"/>
  </p:normalViewPr>
  <p:slideViewPr>
    <p:cSldViewPr snapToGrid="0">
      <p:cViewPr varScale="1">
        <p:scale>
          <a:sx n="59" d="100"/>
          <a:sy n="59" d="100"/>
        </p:scale>
        <p:origin x="78" y="10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ADA1-1863-469F-8853-8CA09524FF59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92404-E83E-471C-A568-0A59E3406C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1611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ADA1-1863-469F-8853-8CA09524FF59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92404-E83E-471C-A568-0A59E3406C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4505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ADA1-1863-469F-8853-8CA09524FF59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92404-E83E-471C-A568-0A59E3406C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2818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ADA1-1863-469F-8853-8CA09524FF59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92404-E83E-471C-A568-0A59E3406C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978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ADA1-1863-469F-8853-8CA09524FF59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92404-E83E-471C-A568-0A59E3406C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5733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ADA1-1863-469F-8853-8CA09524FF59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92404-E83E-471C-A568-0A59E3406C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3494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ADA1-1863-469F-8853-8CA09524FF59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92404-E83E-471C-A568-0A59E3406C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7236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ADA1-1863-469F-8853-8CA09524FF59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92404-E83E-471C-A568-0A59E3406C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6774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ADA1-1863-469F-8853-8CA09524FF59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92404-E83E-471C-A568-0A59E3406C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7300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ADA1-1863-469F-8853-8CA09524FF59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92404-E83E-471C-A568-0A59E3406C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0823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ADA1-1863-469F-8853-8CA09524FF59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92404-E83E-471C-A568-0A59E3406C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1324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9ADA1-1863-469F-8853-8CA09524FF59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92404-E83E-471C-A568-0A59E3406C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7400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jpeg"/><Relationship Id="rId4" Type="http://schemas.openxmlformats.org/officeDocument/2006/relationships/image" Target="../media/image21.jp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1257" y="223536"/>
            <a:ext cx="11478986" cy="660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НАУКИ И ВЫСШЕГО ОБРАЗОВАНИЯ РОССИЙСКОЙ ФЕДЕРАЦЦИИ</a:t>
            </a:r>
          </a:p>
          <a:p>
            <a:pPr algn="ctr"/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БЮДЖЕТНОЕ ОБРАЗОВАТЕЛЬНОЕ</a:t>
            </a:r>
          </a:p>
          <a:p>
            <a:pPr algn="ctr"/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УЧРЕЖДЕНИЕ ВЫСШЕГО ОБРАЗОВАНИЯ «ОРЛОВСКИЙ ГОСУДАРСТВЕННЫЙ</a:t>
            </a:r>
          </a:p>
          <a:p>
            <a:pPr algn="ctr"/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УНИВЕРСИТЕТ</a:t>
            </a:r>
          </a:p>
          <a:p>
            <a:pPr algn="ctr"/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ИМЕНИ И.С. ТУРГЕНЕВА»</a:t>
            </a:r>
          </a:p>
          <a:p>
            <a:pPr algn="ctr"/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</a:t>
            </a:r>
          </a:p>
          <a:p>
            <a:pPr algn="ctr"/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 направлению подготовки</a:t>
            </a:r>
          </a:p>
          <a:p>
            <a:pPr algn="ctr"/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09.03.04 Программная инженерия</a:t>
            </a:r>
          </a:p>
          <a:p>
            <a:pPr algn="ctr"/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Направленность (профиль) Промышленная разработка программного обеспечения</a:t>
            </a:r>
          </a:p>
          <a:p>
            <a:pPr algn="ctr"/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Тема выпускной квалификационной работы</a:t>
            </a:r>
          </a:p>
          <a:p>
            <a:pPr algn="ctr">
              <a:spcAft>
                <a:spcPts val="600"/>
              </a:spcAft>
            </a:pP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«Разработка ПО для получения сведений об автомобилях на основе их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изображений </a:t>
            </a:r>
            <a:r>
              <a:rPr lang="ru-RU" sz="2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 использованием методов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машинного обучения»</a:t>
            </a:r>
          </a:p>
          <a:p>
            <a:pPr algn="r"/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 студент: Беликов П.Г.</a:t>
            </a:r>
          </a:p>
          <a:p>
            <a:pPr algn="r"/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 к.т.н., доцент кафедры </a:t>
            </a:r>
            <a:r>
              <a:rPr lang="ru-RU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ИСиЦТ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r"/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Конюхова О.В.</a:t>
            </a:r>
          </a:p>
          <a:p>
            <a:endParaRPr lang="ru-RU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Орёл</a:t>
            </a:r>
          </a:p>
          <a:p>
            <a:pPr algn="ctr"/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2022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4">
            <a:extLst>
              <a:ext uri="{FF2B5EF4-FFF2-40B4-BE49-F238E27FC236}">
                <a16:creationId xmlns:a16="http://schemas.microsoft.com/office/drawing/2014/main" id="{C5F74C6B-8AB1-753A-4EEE-D7B723EF1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/>
          <a:p>
            <a:fld id="{73450ECB-7DE4-4577-BF00-A04D8591072C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560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r="16791"/>
          <a:stretch/>
        </p:blipFill>
        <p:spPr>
          <a:xfrm>
            <a:off x="417526" y="2592850"/>
            <a:ext cx="2520709" cy="237205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438" y="1344901"/>
            <a:ext cx="2514951" cy="237205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4389" y="1344901"/>
            <a:ext cx="2438740" cy="242921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9438" y="4130441"/>
            <a:ext cx="2476846" cy="249589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8494" y="3417788"/>
            <a:ext cx="882839" cy="71265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4389" y="4187599"/>
            <a:ext cx="2438740" cy="244745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7782" y="1343504"/>
            <a:ext cx="2510371" cy="247476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73567" y="94546"/>
            <a:ext cx="7175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Аугментации изображений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7785" y="2240515"/>
            <a:ext cx="25207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Оригинал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91845" y="985605"/>
            <a:ext cx="25207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Дождь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04389" y="964730"/>
            <a:ext cx="25207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Отражение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91845" y="3818267"/>
            <a:ext cx="25207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Шум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04388" y="3818267"/>
            <a:ext cx="25207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Контраст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979754" y="912586"/>
            <a:ext cx="2686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Дождь + отражение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63201" y="4249154"/>
            <a:ext cx="2514952" cy="246106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063201" y="3835315"/>
            <a:ext cx="25207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Обрезка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Номер слайда 4">
            <a:extLst>
              <a:ext uri="{FF2B5EF4-FFF2-40B4-BE49-F238E27FC236}">
                <a16:creationId xmlns:a16="http://schemas.microsoft.com/office/drawing/2014/main" id="{C5F74C6B-8AB1-753A-4EEE-D7B723EF1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/>
          <a:p>
            <a:r>
              <a:rPr lang="ru-RU" dirty="0"/>
              <a:t>1</a:t>
            </a:r>
            <a:r>
              <a:rPr lang="ru-RU" dirty="0" smtClean="0"/>
              <a:t>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229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/>
          <a:stretch>
            <a:fillRect/>
          </a:stretch>
        </p:blipFill>
        <p:spPr>
          <a:xfrm>
            <a:off x="537396" y="1320712"/>
            <a:ext cx="5533661" cy="3324224"/>
          </a:xfrm>
          <a:prstGeom prst="rect">
            <a:avLst/>
          </a:prstGeom>
        </p:spPr>
      </p:pic>
      <p:pic>
        <p:nvPicPr>
          <p:cNvPr id="3" name="Рисунок 2" descr="https://sun9-31.userapi.com/s/v1/if2/9tMoG0jud9zez4SGbEYWiUtRbExmJalmzzfwmAIMj3TsjHBydqxsNzNGwRbGxpJKYuVrfr7_1SM5X8HNL0auJEM5.jpg?size=1920x1440&amp;quality=96&amp;type=album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6" b="4048"/>
          <a:stretch/>
        </p:blipFill>
        <p:spPr bwMode="auto">
          <a:xfrm>
            <a:off x="6697866" y="1907920"/>
            <a:ext cx="5501868" cy="360861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8682" y="4793542"/>
            <a:ext cx="6839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5 - График распространения ошибки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26506" y="5516534"/>
            <a:ext cx="6678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6 - Кластерное </a:t>
            </a:r>
            <a:r>
              <a:rPr lang="ru-RU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пространство модели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4380" y="147041"/>
            <a:ext cx="11134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обучения модели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Номер слайда 4">
            <a:extLst>
              <a:ext uri="{FF2B5EF4-FFF2-40B4-BE49-F238E27FC236}">
                <a16:creationId xmlns:a16="http://schemas.microsoft.com/office/drawing/2014/main" id="{C5F74C6B-8AB1-753A-4EEE-D7B723EF1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/>
          <a:p>
            <a:fld id="{73450ECB-7DE4-4577-BF00-A04D8591072C}" type="slidenum">
              <a:rPr lang="ru-RU" smtClean="0"/>
              <a:t>11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96" y="1320712"/>
            <a:ext cx="5607273" cy="341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80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E:\new_34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44" y="1983508"/>
            <a:ext cx="3299391" cy="2866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782" y="1137150"/>
            <a:ext cx="2079852" cy="206613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177" y="4496420"/>
            <a:ext cx="2094924" cy="199262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82" y="3730269"/>
            <a:ext cx="3463699" cy="27587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82" y="675485"/>
            <a:ext cx="3463699" cy="27596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43306" y="58456"/>
            <a:ext cx="59317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работы программы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0244" y="1475863"/>
            <a:ext cx="2611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Начало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67187" y="675484"/>
            <a:ext cx="219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Chevrolet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Niva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30672" y="4034755"/>
            <a:ext cx="2332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Lada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ВАЗ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2110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1677" y="2286653"/>
            <a:ext cx="562053" cy="39058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3879" y="4459006"/>
            <a:ext cx="562053" cy="39058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2365" y="4459006"/>
            <a:ext cx="562053" cy="39058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7517" y="2611293"/>
            <a:ext cx="562053" cy="39058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7237" y="4902339"/>
            <a:ext cx="652307" cy="590393"/>
          </a:xfrm>
          <a:prstGeom prst="rect">
            <a:avLst/>
          </a:prstGeom>
        </p:spPr>
      </p:pic>
      <p:pic>
        <p:nvPicPr>
          <p:cNvPr id="4098" name="Picture 2" descr="https://free-png.ru/wp-content/uploads/2021/07/free-png.ru-1-450x450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063" y="1800503"/>
            <a:ext cx="674851" cy="67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sun1.userapi.com/sun1-57/s/v1/if2/9E8xEOwA1AZi3g4FAdqCEH507jnfJRzqQ917NUTxOPly4QYlqZcYAqqk5KgrSUp8Pe-7oFeU0p-ujah_GcSTO3l_.jpg?size=515x519&amp;quality=96&amp;type=album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32" y="5197535"/>
            <a:ext cx="1558925" cy="157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85379" y="4792728"/>
            <a:ext cx="2611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Добавлено в БД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Номер слайда 4">
            <a:extLst>
              <a:ext uri="{FF2B5EF4-FFF2-40B4-BE49-F238E27FC236}">
                <a16:creationId xmlns:a16="http://schemas.microsoft.com/office/drawing/2014/main" id="{C5F74C6B-8AB1-753A-4EEE-D7B723EF1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/>
          <a:p>
            <a:fld id="{73450ECB-7DE4-4577-BF00-A04D8591072C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104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1734" y="40840"/>
            <a:ext cx="9628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Демонстрация работы программного обеспечения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4">
            <a:extLst>
              <a:ext uri="{FF2B5EF4-FFF2-40B4-BE49-F238E27FC236}">
                <a16:creationId xmlns:a16="http://schemas.microsoft.com/office/drawing/2014/main" id="{C5F74C6B-8AB1-753A-4EEE-D7B723EF1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/>
          <a:p>
            <a:fld id="{73450ECB-7DE4-4577-BF00-A04D8591072C}" type="slidenum">
              <a:rPr lang="ru-RU" smtClean="0"/>
              <a:t>13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294" y="1159550"/>
            <a:ext cx="619211" cy="5136273"/>
          </a:xfrm>
          <a:prstGeom prst="rect">
            <a:avLst/>
          </a:prstGeom>
        </p:spPr>
      </p:pic>
      <p:pic>
        <p:nvPicPr>
          <p:cNvPr id="8" name="w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1734" y="666455"/>
            <a:ext cx="9454166" cy="563571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425" y="534702"/>
            <a:ext cx="447737" cy="576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92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1411" y="192580"/>
            <a:ext cx="1076052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/>
            <a: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 работы</a:t>
            </a:r>
          </a:p>
          <a:p>
            <a:pPr indent="450000"/>
            <a:endParaRPr lang="ru-RU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000"/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работы:</a:t>
            </a:r>
          </a:p>
          <a:p>
            <a:pPr indent="450000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Повышение эффективности работы нейронной сети с помощью снятия ограничения на максимальное число распознаваемых классов.</a:t>
            </a:r>
          </a:p>
          <a:p>
            <a:pPr indent="450000"/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</a:p>
          <a:p>
            <a:pPr indent="450000">
              <a:buAutoNum type="arabicPeriod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предметной области нейронной сети.</a:t>
            </a:r>
          </a:p>
          <a:p>
            <a:pPr indent="450000">
              <a:buAutoNum type="arabicPeriod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Обзор и выбор архитектуры и способа обучения модели нейронной сети.</a:t>
            </a:r>
          </a:p>
          <a:p>
            <a:pPr indent="450000">
              <a:buAutoNum type="arabicPeriod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Обзор и сравнение существующих аналогов.</a:t>
            </a:r>
          </a:p>
          <a:p>
            <a:pPr indent="450000">
              <a:buAutoNum type="arabicPeriod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 программ для сборки и разметки данных для обучающего набора данных.</a:t>
            </a:r>
          </a:p>
          <a:p>
            <a:pPr indent="450000">
              <a:buAutoNum type="arabicPeriod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 и разработка базы данных.</a:t>
            </a:r>
          </a:p>
          <a:p>
            <a:pPr indent="450000">
              <a:buAutoNum type="arabicPeriod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 и разработка пользовательского интерфейса.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4">
            <a:extLst>
              <a:ext uri="{FF2B5EF4-FFF2-40B4-BE49-F238E27FC236}">
                <a16:creationId xmlns:a16="http://schemas.microsoft.com/office/drawing/2014/main" id="{C5F74C6B-8AB1-753A-4EEE-D7B723EF1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/>
          <a:p>
            <a:r>
              <a:rPr lang="ru-RU" dirty="0" smtClean="0"/>
              <a:t>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396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6017"/>
              </p:ext>
            </p:extLst>
          </p:nvPr>
        </p:nvGraphicFramePr>
        <p:xfrm>
          <a:off x="798990" y="1190179"/>
          <a:ext cx="9562236" cy="3612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1998">
                  <a:extLst>
                    <a:ext uri="{9D8B030D-6E8A-4147-A177-3AD203B41FA5}">
                      <a16:colId xmlns:a16="http://schemas.microsoft.com/office/drawing/2014/main" val="2765137085"/>
                    </a:ext>
                  </a:extLst>
                </a:gridCol>
                <a:gridCol w="3690809">
                  <a:extLst>
                    <a:ext uri="{9D8B030D-6E8A-4147-A177-3AD203B41FA5}">
                      <a16:colId xmlns:a16="http://schemas.microsoft.com/office/drawing/2014/main" val="3048185678"/>
                    </a:ext>
                  </a:extLst>
                </a:gridCol>
                <a:gridCol w="3089429">
                  <a:extLst>
                    <a:ext uri="{9D8B030D-6E8A-4147-A177-3AD203B41FA5}">
                      <a16:colId xmlns:a16="http://schemas.microsoft.com/office/drawing/2014/main" val="251639235"/>
                    </a:ext>
                  </a:extLst>
                </a:gridCol>
              </a:tblGrid>
              <a:tr h="1607143">
                <a:tc>
                  <a:txBody>
                    <a:bodyPr/>
                    <a:lstStyle/>
                    <a:p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Отсутствие ограничений на количество распознаваемых транспортных средств.</a:t>
                      </a:r>
                      <a:endParaRPr lang="ru-RU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Двустороннее распознавание.</a:t>
                      </a:r>
                      <a:endParaRPr lang="ru-RU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851348"/>
                  </a:ext>
                </a:extLst>
              </a:tr>
              <a:tr h="501374">
                <a:tc>
                  <a:txBody>
                    <a:bodyPr/>
                    <a:lstStyle/>
                    <a:p>
                      <a:r>
                        <a:rPr lang="ru-RU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Авто.ру</a:t>
                      </a:r>
                      <a:endParaRPr lang="ru-RU" sz="24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733057"/>
                  </a:ext>
                </a:extLst>
              </a:tr>
              <a:tr h="501374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Intlab</a:t>
                      </a:r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Auto MMR</a:t>
                      </a:r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6371"/>
                  </a:ext>
                </a:extLst>
              </a:tr>
              <a:tr h="501374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Blippar</a:t>
                      </a:r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995976"/>
                  </a:ext>
                </a:extLst>
              </a:tr>
              <a:tr h="501374">
                <a:tc>
                  <a:txBody>
                    <a:bodyPr/>
                    <a:lstStyle/>
                    <a:p>
                      <a:r>
                        <a:rPr lang="ru-RU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Наше ПО</a:t>
                      </a:r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+-</a:t>
                      </a:r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24049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98990" y="182562"/>
            <a:ext cx="9298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Сравнение аналогов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5F74C6B-8AB1-753A-4EEE-D7B723EF1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/>
          <a:p>
            <a:r>
              <a:rPr lang="ru-RU" dirty="0" smtClean="0"/>
              <a:t>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828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1213" y="98347"/>
            <a:ext cx="10776857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/>
            <a: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Требования к системе и сравнение точности моделей нейронных сетей</a:t>
            </a:r>
          </a:p>
          <a:p>
            <a:pPr indent="450000"/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Функциональные требования:</a:t>
            </a:r>
          </a:p>
          <a:p>
            <a:pPr indent="450000"/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модель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должна уметь работать с изображениями (прием и свёртка изображения);</a:t>
            </a:r>
          </a:p>
          <a:p>
            <a:pPr indent="450000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в результате работы модель должна выдавать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вектор признаков;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000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система предоставляет возможность получения данных о транспортном средстве на основе его изображения;</a:t>
            </a:r>
          </a:p>
          <a:p>
            <a:pPr indent="450000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система должна позволять добавлять, изменять и удалять данные из базы данных;</a:t>
            </a:r>
          </a:p>
          <a:p>
            <a:pPr indent="450000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система должна позволять подключить другую базу данных.</a:t>
            </a:r>
          </a:p>
          <a:p>
            <a:endParaRPr lang="ru-RU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93212"/>
              </p:ext>
            </p:extLst>
          </p:nvPr>
        </p:nvGraphicFramePr>
        <p:xfrm>
          <a:off x="421213" y="4017329"/>
          <a:ext cx="10776856" cy="27873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92789">
                  <a:extLst>
                    <a:ext uri="{9D8B030D-6E8A-4147-A177-3AD203B41FA5}">
                      <a16:colId xmlns:a16="http://schemas.microsoft.com/office/drawing/2014/main" val="1641480385"/>
                    </a:ext>
                  </a:extLst>
                </a:gridCol>
                <a:gridCol w="1530778">
                  <a:extLst>
                    <a:ext uri="{9D8B030D-6E8A-4147-A177-3AD203B41FA5}">
                      <a16:colId xmlns:a16="http://schemas.microsoft.com/office/drawing/2014/main" val="1823047292"/>
                    </a:ext>
                  </a:extLst>
                </a:gridCol>
                <a:gridCol w="1450365">
                  <a:extLst>
                    <a:ext uri="{9D8B030D-6E8A-4147-A177-3AD203B41FA5}">
                      <a16:colId xmlns:a16="http://schemas.microsoft.com/office/drawing/2014/main" val="650038227"/>
                    </a:ext>
                  </a:extLst>
                </a:gridCol>
                <a:gridCol w="1450365">
                  <a:extLst>
                    <a:ext uri="{9D8B030D-6E8A-4147-A177-3AD203B41FA5}">
                      <a16:colId xmlns:a16="http://schemas.microsoft.com/office/drawing/2014/main" val="2522812264"/>
                    </a:ext>
                  </a:extLst>
                </a:gridCol>
                <a:gridCol w="1450365">
                  <a:extLst>
                    <a:ext uri="{9D8B030D-6E8A-4147-A177-3AD203B41FA5}">
                      <a16:colId xmlns:a16="http://schemas.microsoft.com/office/drawing/2014/main" val="3969231374"/>
                    </a:ext>
                  </a:extLst>
                </a:gridCol>
                <a:gridCol w="1451829">
                  <a:extLst>
                    <a:ext uri="{9D8B030D-6E8A-4147-A177-3AD203B41FA5}">
                      <a16:colId xmlns:a16="http://schemas.microsoft.com/office/drawing/2014/main" val="254585485"/>
                    </a:ext>
                  </a:extLst>
                </a:gridCol>
                <a:gridCol w="1450365">
                  <a:extLst>
                    <a:ext uri="{9D8B030D-6E8A-4147-A177-3AD203B41FA5}">
                      <a16:colId xmlns:a16="http://schemas.microsoft.com/office/drawing/2014/main" val="3237763269"/>
                    </a:ext>
                  </a:extLst>
                </a:gridCol>
              </a:tblGrid>
              <a:tr h="71187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LFW1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LFW2 (</a:t>
                      </a:r>
                      <a:r>
                        <a:rPr lang="ru-RU" sz="24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mtcnn</a:t>
                      </a:r>
                      <a:r>
                        <a:rPr lang="ru-RU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LFW3 (</a:t>
                      </a:r>
                      <a:r>
                        <a:rPr lang="ru-RU" sz="24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dlib</a:t>
                      </a:r>
                      <a:r>
                        <a:rPr lang="ru-RU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LFW4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LFW5 (</a:t>
                      </a:r>
                      <a:r>
                        <a:rPr lang="ru-RU" sz="24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pwc</a:t>
                      </a:r>
                      <a:r>
                        <a:rPr lang="ru-RU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Masked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284314"/>
                  </a:ext>
                </a:extLst>
              </a:tr>
              <a:tr h="35902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Dlib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99.38%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95.18%</a:t>
                      </a:r>
                      <a:endParaRPr lang="ru-RU" sz="2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97.90%</a:t>
                      </a:r>
                      <a:endParaRPr lang="ru-RU" sz="2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87.53%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99.38%</a:t>
                      </a:r>
                      <a:endParaRPr lang="ru-RU" sz="2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295087"/>
                  </a:ext>
                </a:extLst>
              </a:tr>
              <a:tr h="35902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FaceNet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99.63%</a:t>
                      </a:r>
                      <a:endParaRPr lang="ru-RU" sz="2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97.17%</a:t>
                      </a:r>
                      <a:endParaRPr lang="ru-RU" sz="2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98.22%</a:t>
                      </a:r>
                      <a:endParaRPr lang="ru-RU" sz="2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99.17%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99.63%</a:t>
                      </a:r>
                      <a:endParaRPr lang="ru-RU" sz="2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67.48%</a:t>
                      </a:r>
                      <a:endParaRPr lang="ru-RU" sz="2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071062"/>
                  </a:ext>
                </a:extLst>
              </a:tr>
              <a:tr h="35902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OpenFace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93.80%</a:t>
                      </a:r>
                      <a:endParaRPr lang="ru-RU" sz="2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93.29%</a:t>
                      </a:r>
                      <a:endParaRPr lang="ru-RU" sz="2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93.29%</a:t>
                      </a:r>
                      <a:endParaRPr lang="ru-RU" sz="2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93.29%</a:t>
                      </a:r>
                      <a:endParaRPr lang="ru-RU" sz="2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92.92%</a:t>
                      </a:r>
                      <a:endParaRPr lang="ru-RU" sz="2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63.18%</a:t>
                      </a:r>
                      <a:endParaRPr lang="ru-RU" sz="2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527242"/>
                  </a:ext>
                </a:extLst>
              </a:tr>
              <a:tr h="35902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VggFace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97.78%</a:t>
                      </a:r>
                      <a:endParaRPr lang="ru-RU" sz="2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2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2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98.78%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68.17%</a:t>
                      </a:r>
                      <a:endParaRPr lang="ru-RU" sz="2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399271"/>
                  </a:ext>
                </a:extLst>
              </a:tr>
              <a:tr h="43920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DeepFace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97.35%</a:t>
                      </a:r>
                      <a:endParaRPr lang="ru-RU" sz="2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2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2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98.37%</a:t>
                      </a:r>
                      <a:endParaRPr lang="ru-RU" sz="2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63.78%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204950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3464383"/>
            <a:ext cx="747087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539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Сравнение точности моделей нейронных сетей.</a:t>
            </a:r>
            <a:endParaRPr kumimoji="0" lang="ru-RU" altLang="ru-RU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4">
            <a:extLst>
              <a:ext uri="{FF2B5EF4-FFF2-40B4-BE49-F238E27FC236}">
                <a16:creationId xmlns:a16="http://schemas.microsoft.com/office/drawing/2014/main" id="{C5F74C6B-8AB1-753A-4EEE-D7B723EF1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/>
          <a:p>
            <a:r>
              <a:rPr lang="ru-RU" dirty="0" smtClean="0"/>
              <a:t>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233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C:\Users\Павел\Desktop\PD\Варианты использования.drawio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05" y="1114402"/>
            <a:ext cx="6276975" cy="52387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94832" y="6353152"/>
            <a:ext cx="8147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 – Взаимодействие системы со внешней средой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35523" y="4935703"/>
            <a:ext cx="5551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2 – Общая структура системы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6505" y="125072"/>
            <a:ext cx="9628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Общая структура системы  и ее функционал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43" y="1305543"/>
            <a:ext cx="3343275" cy="3629025"/>
          </a:xfrm>
          <a:prstGeom prst="rect">
            <a:avLst/>
          </a:prstGeom>
        </p:spPr>
      </p:pic>
      <p:sp>
        <p:nvSpPr>
          <p:cNvPr id="10" name="Номер слайда 4">
            <a:extLst>
              <a:ext uri="{FF2B5EF4-FFF2-40B4-BE49-F238E27FC236}">
                <a16:creationId xmlns:a16="http://schemas.microsoft.com/office/drawing/2014/main" id="{C5F74C6B-8AB1-753A-4EEE-D7B723EF1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/>
          <a:p>
            <a:r>
              <a:rPr lang="ru-RU" dirty="0" smtClean="0"/>
              <a:t>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958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C:\Users\Павел\Desktop\PD\Классы.drawio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27" y="923278"/>
            <a:ext cx="9516862" cy="570834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882851" y="265897"/>
            <a:ext cx="10940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Концептуальная модель ПО в виде диаграммы классов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4">
            <a:extLst>
              <a:ext uri="{FF2B5EF4-FFF2-40B4-BE49-F238E27FC236}">
                <a16:creationId xmlns:a16="http://schemas.microsoft.com/office/drawing/2014/main" id="{C5F74C6B-8AB1-753A-4EEE-D7B723EF1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/>
          <a:p>
            <a:r>
              <a:rPr lang="ru-RU" dirty="0" smtClean="0"/>
              <a:t>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001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97151" y="36662"/>
            <a:ext cx="12262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Состояния и переходы системы во время работы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8"/>
          <a:stretch/>
        </p:blipFill>
        <p:spPr>
          <a:xfrm>
            <a:off x="1775534" y="621437"/>
            <a:ext cx="8336131" cy="6115643"/>
          </a:xfrm>
          <a:prstGeom prst="rect">
            <a:avLst/>
          </a:prstGeom>
        </p:spPr>
      </p:pic>
      <p:sp>
        <p:nvSpPr>
          <p:cNvPr id="4" name="Номер слайда 4">
            <a:extLst>
              <a:ext uri="{FF2B5EF4-FFF2-40B4-BE49-F238E27FC236}">
                <a16:creationId xmlns:a16="http://schemas.microsoft.com/office/drawing/2014/main" id="{C5F74C6B-8AB1-753A-4EEE-D7B723EF1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/>
          <a:p>
            <a:r>
              <a:rPr lang="ru-RU" dirty="0" smtClean="0"/>
              <a:t>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147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Диалог Окн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056" y="530257"/>
            <a:ext cx="7252445" cy="6199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13413" y="229427"/>
            <a:ext cx="9628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Карта диалоговых окон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4">
            <a:extLst>
              <a:ext uri="{FF2B5EF4-FFF2-40B4-BE49-F238E27FC236}">
                <a16:creationId xmlns:a16="http://schemas.microsoft.com/office/drawing/2014/main" id="{C5F74C6B-8AB1-753A-4EEE-D7B723EF1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/>
          <a:p>
            <a:r>
              <a:rPr lang="ru-RU" dirty="0" smtClean="0"/>
              <a:t>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964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C:\Users\Павел\Desktop\диаграммы\добавить.drawio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738" y="960428"/>
            <a:ext cx="2709116" cy="452026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979397" y="187826"/>
            <a:ext cx="12262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алгоритмы работы ПО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934" y="6267771"/>
            <a:ext cx="8147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3 – Алгоритм классификации изображения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99494" y="5574150"/>
            <a:ext cx="5512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4 – Алгоритм добавления нового изображения в БД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Номер слайда 4">
            <a:extLst>
              <a:ext uri="{FF2B5EF4-FFF2-40B4-BE49-F238E27FC236}">
                <a16:creationId xmlns:a16="http://schemas.microsoft.com/office/drawing/2014/main" id="{C5F74C6B-8AB1-753A-4EEE-D7B723EF1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/>
          <a:p>
            <a:r>
              <a:rPr lang="ru-RU" dirty="0" smtClean="0"/>
              <a:t>9</a:t>
            </a:r>
            <a:endParaRPr lang="ru-RU" dirty="0"/>
          </a:p>
        </p:txBody>
      </p:sp>
      <p:pic>
        <p:nvPicPr>
          <p:cNvPr id="8" name="Рисунок 7" descr="C:\Users\Павел\Desktop\диаграммы\новый_пуск.drawio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8048" y="772602"/>
            <a:ext cx="4382336" cy="54951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380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1295</TotalTime>
  <Words>441</Words>
  <Application>Microsoft Office PowerPoint</Application>
  <PresentationFormat>Широкоэкранный</PresentationFormat>
  <Paragraphs>133</Paragraphs>
  <Slides>13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Пользователь Windows</cp:lastModifiedBy>
  <cp:revision>62</cp:revision>
  <dcterms:created xsi:type="dcterms:W3CDTF">2022-06-05T09:17:59Z</dcterms:created>
  <dcterms:modified xsi:type="dcterms:W3CDTF">2022-06-20T14:41:39Z</dcterms:modified>
</cp:coreProperties>
</file>